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lag_of_Castile_and_Le%C3%B3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ashionhistory.zeesonlinespace.net/medieval.html" TargetMode="External"/><Relationship Id="rId3" Type="http://schemas.openxmlformats.org/officeDocument/2006/relationships/hyperlink" Target="http://www.josephsmithacademy.org/wiki/christopher-columbu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yamericanodyssey.com/discovering-a-real-fountain-of-youth-in-st-augustine-f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was the Spanish flag for Castile and Leon during the time of Ponce de Leon.  This is the flag of Spain now.</a:t>
            </a:r>
          </a:p>
          <a:p>
            <a:pPr lvl="0">
              <a:spcBef>
                <a:spcPts val="0"/>
              </a:spcBef>
              <a:buNone/>
            </a:pPr>
            <a:r>
              <a:t/>
            </a:r>
            <a:endParaRPr/>
          </a:p>
          <a:p>
            <a:pPr lvl="0">
              <a:spcBef>
                <a:spcPts val="0"/>
              </a:spcBef>
              <a:buNone/>
            </a:pPr>
            <a:r>
              <a:rPr lang="en" u="sng">
                <a:solidFill>
                  <a:schemeClr val="hlink"/>
                </a:solidFill>
                <a:hlinkClick r:id="rId2"/>
              </a:rPr>
              <a:t>https://en.wikipedia.org/wiki/Flag_of_Castile_and_Le%C3%B3n</a:t>
            </a:r>
          </a:p>
          <a:p>
            <a:pPr lvl="0" rtl="0">
              <a:spcBef>
                <a:spcPts val="0"/>
              </a:spcBef>
              <a:buNone/>
            </a:pPr>
            <a:r>
              <a:rPr lang="en"/>
              <a:t>http://www.flags.net/SPAN.htm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Poem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Discussion Questions:</a:t>
            </a:r>
          </a:p>
          <a:p>
            <a:pPr indent="-304800" lvl="3" marL="1828800" rtl="0">
              <a:spcBef>
                <a:spcPts val="0"/>
              </a:spcBef>
              <a:buClr>
                <a:schemeClr val="dk1"/>
              </a:buClr>
              <a:buSzPct val="100000"/>
              <a:buFont typeface="Times"/>
              <a:buAutoNum type="arabicPeriod"/>
            </a:pPr>
            <a:r>
              <a:rPr lang="en" sz="1200">
                <a:solidFill>
                  <a:schemeClr val="dk1"/>
                </a:solidFill>
                <a:latin typeface="Times"/>
                <a:ea typeface="Times"/>
                <a:cs typeface="Times"/>
                <a:sym typeface="Times"/>
              </a:rPr>
              <a:t>What do you think it felt like to meet a famous explorer?</a:t>
            </a:r>
          </a:p>
          <a:p>
            <a:pPr indent="-304800" lvl="3" marL="1828800" rtl="0">
              <a:spcBef>
                <a:spcPts val="0"/>
              </a:spcBef>
              <a:buClr>
                <a:schemeClr val="dk1"/>
              </a:buClr>
              <a:buSzPct val="100000"/>
              <a:buFont typeface="Times"/>
              <a:buAutoNum type="arabicPeriod"/>
            </a:pPr>
            <a:r>
              <a:rPr lang="en" sz="1200">
                <a:solidFill>
                  <a:schemeClr val="dk1"/>
                </a:solidFill>
                <a:latin typeface="Times"/>
                <a:ea typeface="Times"/>
                <a:cs typeface="Times"/>
                <a:sym typeface="Times"/>
              </a:rPr>
              <a:t>What do you think would have happened if Juan had not decided to go to the port of Cadiz that day?</a:t>
            </a:r>
          </a:p>
          <a:p>
            <a:pPr lvl="0">
              <a:spcBef>
                <a:spcPts val="0"/>
              </a:spcBef>
              <a:buNone/>
            </a:pPr>
            <a:r>
              <a:t/>
            </a:r>
            <a:endParaRPr/>
          </a:p>
          <a:p>
            <a:pPr lvl="0">
              <a:spcBef>
                <a:spcPts val="0"/>
              </a:spcBef>
              <a:buNone/>
            </a:pPr>
            <a:r>
              <a:rPr lang="en" u="sng">
                <a:solidFill>
                  <a:schemeClr val="hlink"/>
                </a:solidFill>
                <a:hlinkClick r:id="rId2"/>
              </a:rPr>
              <a:t>http://fashionhistory.zeesonlinespace.net/medieval.html</a:t>
            </a:r>
          </a:p>
          <a:p>
            <a:pPr lvl="0">
              <a:spcBef>
                <a:spcPts val="0"/>
              </a:spcBef>
              <a:buNone/>
            </a:pPr>
            <a:r>
              <a:rPr lang="en" u="sng">
                <a:solidFill>
                  <a:schemeClr val="hlink"/>
                </a:solidFill>
                <a:hlinkClick r:id="rId3"/>
              </a:rPr>
              <a:t>http://www.josephsmithacademy.org/wiki/christopher-columbus/</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buNone/>
            </a:pPr>
            <a:r>
              <a:t/>
            </a:r>
            <a:endParaRPr sz="1200">
              <a:solidFill>
                <a:schemeClr val="dk1"/>
              </a:solidFill>
              <a:latin typeface="Times"/>
              <a:ea typeface="Times"/>
              <a:cs typeface="Times"/>
              <a:sym typeface="Times"/>
            </a:endParaRPr>
          </a:p>
          <a:p>
            <a:pPr indent="0" lvl="0" marL="0" rtl="0">
              <a:spcBef>
                <a:spcPts val="0"/>
              </a:spcBef>
              <a:buNone/>
            </a:pPr>
            <a:r>
              <a:rPr lang="en" sz="1200">
                <a:solidFill>
                  <a:schemeClr val="dk1"/>
                </a:solidFill>
                <a:latin typeface="Times"/>
                <a:ea typeface="Times"/>
                <a:cs typeface="Times"/>
                <a:sym typeface="Times"/>
              </a:rPr>
              <a:t>What does sponsored mean?</a:t>
            </a:r>
          </a:p>
          <a:p>
            <a:pPr indent="0" lvl="0" marL="0" rtl="0">
              <a:spcBef>
                <a:spcPts val="0"/>
              </a:spcBef>
              <a:buNone/>
            </a:pPr>
            <a:r>
              <a:rPr lang="en" sz="1200">
                <a:solidFill>
                  <a:schemeClr val="dk1"/>
                </a:solidFill>
                <a:latin typeface="Times"/>
                <a:ea typeface="Times"/>
                <a:cs typeface="Times"/>
                <a:sym typeface="Times"/>
              </a:rPr>
              <a:t>Why did King Ferdinand want to explore Florida more?</a:t>
            </a:r>
          </a:p>
          <a:p>
            <a:pPr indent="0" lvl="0" marL="0" rtl="0">
              <a:spcBef>
                <a:spcPts val="0"/>
              </a:spcBef>
              <a:buNone/>
            </a:pPr>
            <a:r>
              <a:rPr lang="en" sz="1200">
                <a:solidFill>
                  <a:schemeClr val="dk1"/>
                </a:solidFill>
                <a:latin typeface="Times"/>
                <a:ea typeface="Times"/>
                <a:cs typeface="Times"/>
                <a:sym typeface="Times"/>
              </a:rPr>
              <a:t>If he wanted more land, why?  Why did King Ferdinand want to settle La Florida?</a:t>
            </a:r>
          </a:p>
          <a:p>
            <a:pPr indent="0" lvl="0" marL="0" rtl="0">
              <a:spcBef>
                <a:spcPts val="0"/>
              </a:spcBef>
              <a:buNone/>
            </a:pPr>
            <a:r>
              <a:rPr lang="en" sz="1200">
                <a:solidFill>
                  <a:schemeClr val="dk1"/>
                </a:solidFill>
                <a:latin typeface="Times"/>
                <a:ea typeface="Times"/>
                <a:cs typeface="Times"/>
                <a:sym typeface="Times"/>
              </a:rPr>
              <a:t>This second trip was supposed to settle Florida.  However, the Native Americans, who we will learn about next week, did not let that happen.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buNone/>
            </a:pPr>
            <a:r>
              <a:rPr lang="en" sz="1200">
                <a:solidFill>
                  <a:schemeClr val="dk1"/>
                </a:solidFill>
                <a:latin typeface="Times"/>
                <a:ea typeface="Times"/>
                <a:cs typeface="Times"/>
                <a:sym typeface="Times"/>
              </a:rPr>
              <a:t>“Yesterday, we all drank some water from the fountain of youth.  This is what many people believe Juan was trying to find, as per the request of the king.  Today, you will see what he was really trying to find.”</a:t>
            </a:r>
          </a:p>
          <a:p>
            <a:pPr indent="0" lvl="0" marL="0" rtl="0">
              <a:spcBef>
                <a:spcPts val="0"/>
              </a:spcBef>
              <a:buNone/>
            </a:pPr>
            <a:r>
              <a:rPr lang="en" sz="1200">
                <a:solidFill>
                  <a:schemeClr val="dk1"/>
                </a:solidFill>
                <a:latin typeface="Times"/>
                <a:ea typeface="Times"/>
                <a:cs typeface="Times"/>
                <a:sym typeface="Times"/>
              </a:rPr>
              <a:t>What do you think he was trying to find?</a:t>
            </a:r>
          </a:p>
          <a:p>
            <a:pPr indent="0" lvl="0" marL="0" rtl="0">
              <a:spcBef>
                <a:spcPts val="0"/>
              </a:spcBef>
              <a:buNone/>
            </a:pPr>
            <a:r>
              <a:rPr lang="en" sz="1200">
                <a:solidFill>
                  <a:schemeClr val="dk1"/>
                </a:solidFill>
                <a:latin typeface="Times"/>
                <a:ea typeface="Times"/>
                <a:cs typeface="Times"/>
                <a:sym typeface="Times"/>
              </a:rPr>
              <a:t>answer: gold</a:t>
            </a:r>
          </a:p>
          <a:p>
            <a:pPr indent="0" lvl="0" marL="0" rtl="0">
              <a:spcBef>
                <a:spcPts val="0"/>
              </a:spcBef>
              <a:buNone/>
            </a:pPr>
            <a:r>
              <a:rPr lang="en" sz="1200">
                <a:solidFill>
                  <a:schemeClr val="dk1"/>
                </a:solidFill>
                <a:latin typeface="Times"/>
                <a:ea typeface="Times"/>
                <a:cs typeface="Times"/>
                <a:sym typeface="Times"/>
              </a:rPr>
              <a:t>Do you think he ever found it?</a:t>
            </a:r>
          </a:p>
          <a:p>
            <a:pPr indent="0" lvl="0" marL="0" rtl="0">
              <a:spcBef>
                <a:spcPts val="0"/>
              </a:spcBef>
              <a:buNone/>
            </a:pPr>
            <a:r>
              <a:rPr lang="en" sz="1200">
                <a:solidFill>
                  <a:schemeClr val="dk1"/>
                </a:solidFill>
                <a:latin typeface="Times"/>
                <a:ea typeface="Times"/>
                <a:cs typeface="Times"/>
                <a:sym typeface="Times"/>
              </a:rPr>
              <a:t>answer: no</a:t>
            </a:r>
          </a:p>
          <a:p>
            <a:pPr lvl="0">
              <a:spcBef>
                <a:spcPts val="0"/>
              </a:spcBef>
              <a:buNone/>
            </a:pPr>
            <a:r>
              <a:t/>
            </a:r>
            <a:endParaRPr/>
          </a:p>
          <a:p>
            <a:pPr lvl="0">
              <a:spcBef>
                <a:spcPts val="0"/>
              </a:spcBef>
              <a:buNone/>
            </a:pPr>
            <a:r>
              <a:rPr lang="en" u="sng">
                <a:solidFill>
                  <a:schemeClr val="hlink"/>
                </a:solidFill>
                <a:hlinkClick r:id="rId2"/>
              </a:rPr>
              <a:t>http://myamericanodyssey.com/discovering-a-real-fountain-of-youth-in-st-augustine-fl/</a:t>
            </a:r>
          </a:p>
          <a:p>
            <a:pPr lvl="0">
              <a:spcBef>
                <a:spcPts val="0"/>
              </a:spcBef>
              <a:buNone/>
            </a:pPr>
            <a:r>
              <a:rPr lang="en"/>
              <a:t>http://hiconsumption.com/2014/06/worlds-most-amazing-waterfall-pictures/</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https://fineartamerica.com/featured/la-florida-deborah-reid-.html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Transition to Flags</a:t>
            </a:r>
          </a:p>
          <a:p>
            <a:pPr indent="0" lvl="0" marL="0" rtl="0">
              <a:spcBef>
                <a:spcPts val="0"/>
              </a:spcBef>
              <a:buNone/>
            </a:pPr>
            <a:r>
              <a:rPr lang="en" sz="1200">
                <a:solidFill>
                  <a:schemeClr val="dk1"/>
                </a:solidFill>
                <a:latin typeface="Times"/>
                <a:ea typeface="Times"/>
                <a:cs typeface="Times"/>
                <a:sym typeface="Times"/>
              </a:rPr>
              <a:t>“We talked about how Spain wanted to set up a colony in Florida.  This is because they wanted to gain more land and gold so they could be more powerful than the other European countries, or empires.”</a:t>
            </a:r>
          </a:p>
          <a:p>
            <a:pPr indent="0" lvl="0" marL="0" rtl="0">
              <a:spcBef>
                <a:spcPts val="0"/>
              </a:spcBef>
              <a:buNone/>
            </a:pPr>
            <a:r>
              <a:rPr lang="en" sz="1200">
                <a:solidFill>
                  <a:schemeClr val="dk1"/>
                </a:solidFill>
                <a:latin typeface="Times"/>
                <a:ea typeface="Times"/>
                <a:cs typeface="Times"/>
                <a:sym typeface="Times"/>
              </a:rPr>
              <a:t>One thing people do when they explore a new place is they put up a flag.</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spcBef>
                <a:spcPts val="0"/>
              </a:spcBef>
              <a:buNone/>
            </a:pPr>
            <a:r>
              <a:rPr lang="en" sz="1200">
                <a:solidFill>
                  <a:schemeClr val="dk1"/>
                </a:solidFill>
                <a:latin typeface="Times"/>
                <a:ea typeface="Times"/>
                <a:cs typeface="Times"/>
                <a:sym typeface="Times"/>
              </a:rPr>
              <a:t>Why do people/countries do this?</a:t>
            </a:r>
          </a:p>
          <a:p>
            <a:pPr lvl="0">
              <a:spcBef>
                <a:spcPts val="0"/>
              </a:spcBef>
              <a:buNone/>
            </a:pPr>
            <a:r>
              <a:t/>
            </a:r>
            <a:endParaRPr/>
          </a:p>
          <a:p>
            <a:pPr lvl="0" rtl="0">
              <a:spcBef>
                <a:spcPts val="0"/>
              </a:spcBef>
              <a:buNone/>
            </a:pPr>
            <a:r>
              <a:rPr lang="en"/>
              <a:t>https://www.quora.com/Since-there-is-no-wind-or-atmosphere-on-the-Moon-how-can-the-US-flag-be-flapping-in-pictures-of-the-first-Moon-landing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5.jpg"/><Relationship Id="rId4" Type="http://schemas.openxmlformats.org/officeDocument/2006/relationships/image" Target="../media/image11.png"/><Relationship Id="rId5" Type="http://schemas.openxmlformats.org/officeDocument/2006/relationships/image" Target="../media/image0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jpg"/><Relationship Id="rId4" Type="http://schemas.openxmlformats.org/officeDocument/2006/relationships/image" Target="../media/image0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jpg"/><Relationship Id="rId4" Type="http://schemas.openxmlformats.org/officeDocument/2006/relationships/image" Target="../media/image0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 Id="rId4" Type="http://schemas.openxmlformats.org/officeDocument/2006/relationships/image" Target="../media/image01.jpg"/><Relationship Id="rId5" Type="http://schemas.openxmlformats.org/officeDocument/2006/relationships/image" Target="../media/image03.jpg"/><Relationship Id="rId6"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04.jpg"/><Relationship Id="rId5" Type="http://schemas.openxmlformats.org/officeDocument/2006/relationships/image" Target="../media/image0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 Id="rId4" Type="http://schemas.openxmlformats.org/officeDocument/2006/relationships/image" Target="../media/image10.jpg"/><Relationship Id="rId5"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5.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5.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Shape 55"/>
          <p:cNvSpPr/>
          <p:nvPr/>
        </p:nvSpPr>
        <p:spPr>
          <a:xfrm>
            <a:off x="131500" y="1680400"/>
            <a:ext cx="8869800" cy="33315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solidFill>
                  <a:srgbClr val="000000"/>
                </a:solidFill>
              </a:rPr>
              <a:t>Juan Ponce de León &amp; La Florida</a:t>
            </a:r>
          </a:p>
        </p:txBody>
      </p:sp>
      <p:sp>
        <p:nvSpPr>
          <p:cNvPr id="57" name="Shape 57"/>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Juan-derful Juan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9" name="Shape 129"/>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0" name="Shape 130"/>
          <p:cNvPicPr preferRelativeResize="0"/>
          <p:nvPr/>
        </p:nvPicPr>
        <p:blipFill>
          <a:blip r:embed="rId4">
            <a:alphaModFix/>
          </a:blip>
          <a:stretch>
            <a:fillRect/>
          </a:stretch>
        </p:blipFill>
        <p:spPr>
          <a:xfrm>
            <a:off x="2282000" y="809537"/>
            <a:ext cx="4580000" cy="3524425"/>
          </a:xfrm>
          <a:prstGeom prst="rect">
            <a:avLst/>
          </a:prstGeom>
          <a:noFill/>
          <a:ln>
            <a:noFill/>
          </a:ln>
        </p:spPr>
      </p:pic>
      <p:pic>
        <p:nvPicPr>
          <p:cNvPr id="131" name="Shape 131"/>
          <p:cNvPicPr preferRelativeResize="0"/>
          <p:nvPr/>
        </p:nvPicPr>
        <p:blipFill>
          <a:blip r:embed="rId5">
            <a:alphaModFix/>
          </a:blip>
          <a:stretch>
            <a:fillRect/>
          </a:stretch>
        </p:blipFill>
        <p:spPr>
          <a:xfrm>
            <a:off x="1782225" y="702312"/>
            <a:ext cx="5579549" cy="3738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7" name="Shape 137"/>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 name="Shape 138"/>
          <p:cNvSpPr txBox="1"/>
          <p:nvPr>
            <p:ph idx="1" type="body"/>
          </p:nvPr>
        </p:nvSpPr>
        <p:spPr>
          <a:xfrm>
            <a:off x="311700" y="1152475"/>
            <a:ext cx="4261800" cy="3416400"/>
          </a:xfrm>
          <a:prstGeom prst="rect">
            <a:avLst/>
          </a:prstGeom>
        </p:spPr>
        <p:txBody>
          <a:bodyPr anchorCtr="0" anchor="t" bIns="91425" lIns="91425" rIns="91425" tIns="91425">
            <a:noAutofit/>
          </a:bodyPr>
          <a:lstStyle/>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Red: Courage</a:t>
            </a:r>
          </a:p>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Yellow: Sun, Wealth</a:t>
            </a:r>
          </a:p>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Coat of Arms: </a:t>
            </a:r>
          </a:p>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	The Different Kingdoms </a:t>
            </a:r>
          </a:p>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	Hercules’ Pillars: Power</a:t>
            </a:r>
          </a:p>
          <a:p>
            <a:pPr indent="0" lvl="0" marL="0" rtl="0">
              <a:lnSpc>
                <a:spcPct val="100000"/>
              </a:lnSpc>
              <a:spcBef>
                <a:spcPts val="0"/>
              </a:spcBef>
              <a:spcAft>
                <a:spcPts val="0"/>
              </a:spcAft>
              <a:buNone/>
            </a:pPr>
            <a:r>
              <a:rPr lang="en" sz="2400">
                <a:solidFill>
                  <a:schemeClr val="dk1"/>
                </a:solidFill>
                <a:latin typeface="Times"/>
                <a:ea typeface="Times"/>
                <a:cs typeface="Times"/>
                <a:sym typeface="Times"/>
              </a:rPr>
              <a:t>	Large Crown: Royalty, Regality</a:t>
            </a:r>
          </a:p>
          <a:p>
            <a:pPr lvl="0" rtl="0">
              <a:spcBef>
                <a:spcPts val="0"/>
              </a:spcBef>
              <a:buNone/>
            </a:pPr>
            <a:r>
              <a:t/>
            </a:r>
            <a:endParaRPr/>
          </a:p>
        </p:txBody>
      </p:sp>
      <p:sp>
        <p:nvSpPr>
          <p:cNvPr id="139" name="Shape 13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Meaning</a:t>
            </a:r>
          </a:p>
        </p:txBody>
      </p:sp>
      <p:pic>
        <p:nvPicPr>
          <p:cNvPr id="140" name="Shape 140"/>
          <p:cNvPicPr preferRelativeResize="0"/>
          <p:nvPr/>
        </p:nvPicPr>
        <p:blipFill>
          <a:blip r:embed="rId4">
            <a:alphaModFix/>
          </a:blip>
          <a:stretch>
            <a:fillRect/>
          </a:stretch>
        </p:blipFill>
        <p:spPr>
          <a:xfrm>
            <a:off x="4931324" y="1325925"/>
            <a:ext cx="3718300" cy="249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6" name="Shape 146"/>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7" name="Shape 147"/>
          <p:cNvSpPr txBox="1"/>
          <p:nvPr>
            <p:ph type="title"/>
          </p:nvPr>
        </p:nvSpPr>
        <p:spPr>
          <a:xfrm>
            <a:off x="2277600" y="1805250"/>
            <a:ext cx="4588800" cy="1533000"/>
          </a:xfrm>
          <a:prstGeom prst="rect">
            <a:avLst/>
          </a:prstGeom>
        </p:spPr>
        <p:txBody>
          <a:bodyPr anchorCtr="0" anchor="t" bIns="91425" lIns="91425" rIns="91425" tIns="91425">
            <a:noAutofit/>
          </a:bodyPr>
          <a:lstStyle/>
          <a:p>
            <a:pPr lvl="0" rtl="0" algn="ctr">
              <a:spcBef>
                <a:spcPts val="0"/>
              </a:spcBef>
              <a:buNone/>
            </a:pPr>
            <a:r>
              <a:rPr lang="en" sz="9600"/>
              <a:t>Centers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1" name="Shape 6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0" y="0"/>
            <a:ext cx="9144000" cy="5143500"/>
          </a:xfrm>
          <a:prstGeom prst="rect">
            <a:avLst/>
          </a:prstGeom>
          <a:noFill/>
          <a:ln>
            <a:noFill/>
          </a:ln>
        </p:spPr>
      </p:pic>
      <p:sp>
        <p:nvSpPr>
          <p:cNvPr id="67" name="Shape 67"/>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 name="Shape 68"/>
          <p:cNvSpPr txBox="1"/>
          <p:nvPr>
            <p:ph idx="1" type="body"/>
          </p:nvPr>
        </p:nvSpPr>
        <p:spPr>
          <a:xfrm>
            <a:off x="311700" y="1159800"/>
            <a:ext cx="8520600" cy="929700"/>
          </a:xfrm>
          <a:prstGeom prst="rect">
            <a:avLst/>
          </a:prstGeom>
          <a:noFill/>
          <a:ln>
            <a:noFill/>
          </a:ln>
        </p:spPr>
        <p:txBody>
          <a:bodyPr anchorCtr="0" anchor="t" bIns="91425" lIns="91425" rIns="91425" tIns="91425">
            <a:noAutofit/>
          </a:bodyPr>
          <a:lstStyle/>
          <a:p>
            <a:pPr lvl="0" rtl="0" algn="ctr">
              <a:spcBef>
                <a:spcPts val="0"/>
              </a:spcBef>
              <a:buNone/>
            </a:pPr>
            <a:r>
              <a:rPr lang="en" sz="4800">
                <a:solidFill>
                  <a:srgbClr val="000000"/>
                </a:solidFill>
              </a:rPr>
              <a:t>Juan Ponce de León</a:t>
            </a:r>
          </a:p>
        </p:txBody>
      </p:sp>
      <p:sp>
        <p:nvSpPr>
          <p:cNvPr id="69" name="Shape 6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What’s in a Name?</a:t>
            </a:r>
          </a:p>
        </p:txBody>
      </p:sp>
      <p:sp>
        <p:nvSpPr>
          <p:cNvPr id="70" name="Shape 70"/>
          <p:cNvSpPr txBox="1"/>
          <p:nvPr/>
        </p:nvSpPr>
        <p:spPr>
          <a:xfrm>
            <a:off x="825600" y="2586350"/>
            <a:ext cx="1322400" cy="781800"/>
          </a:xfrm>
          <a:prstGeom prst="rect">
            <a:avLst/>
          </a:prstGeom>
          <a:noFill/>
          <a:ln>
            <a:noFill/>
          </a:ln>
        </p:spPr>
        <p:txBody>
          <a:bodyPr anchorCtr="0" anchor="t" bIns="91425" lIns="91425" rIns="91425" tIns="91425">
            <a:noAutofit/>
          </a:bodyPr>
          <a:lstStyle/>
          <a:p>
            <a:pPr lvl="0">
              <a:spcBef>
                <a:spcPts val="0"/>
              </a:spcBef>
              <a:buNone/>
            </a:pPr>
            <a:r>
              <a:rPr lang="en" sz="3600"/>
              <a:t>John</a:t>
            </a:r>
          </a:p>
        </p:txBody>
      </p:sp>
      <p:sp>
        <p:nvSpPr>
          <p:cNvPr id="71" name="Shape 71"/>
          <p:cNvSpPr txBox="1"/>
          <p:nvPr/>
        </p:nvSpPr>
        <p:spPr>
          <a:xfrm>
            <a:off x="2805550" y="2586350"/>
            <a:ext cx="2652000" cy="1030200"/>
          </a:xfrm>
          <a:prstGeom prst="rect">
            <a:avLst/>
          </a:prstGeom>
          <a:noFill/>
          <a:ln>
            <a:noFill/>
          </a:ln>
        </p:spPr>
        <p:txBody>
          <a:bodyPr anchorCtr="0" anchor="t" bIns="91425" lIns="91425" rIns="91425" tIns="91425">
            <a:noAutofit/>
          </a:bodyPr>
          <a:lstStyle/>
          <a:p>
            <a:pPr lvl="0">
              <a:spcBef>
                <a:spcPts val="0"/>
              </a:spcBef>
              <a:buNone/>
            </a:pPr>
            <a:r>
              <a:rPr lang="en" sz="3600"/>
              <a:t>Last Name:</a:t>
            </a:r>
          </a:p>
          <a:p>
            <a:pPr lvl="0">
              <a:spcBef>
                <a:spcPts val="0"/>
              </a:spcBef>
              <a:buNone/>
            </a:pPr>
            <a:r>
              <a:rPr lang="en" sz="3600"/>
              <a:t>Ponce</a:t>
            </a:r>
          </a:p>
        </p:txBody>
      </p:sp>
      <p:sp>
        <p:nvSpPr>
          <p:cNvPr id="72" name="Shape 72"/>
          <p:cNvSpPr txBox="1"/>
          <p:nvPr/>
        </p:nvSpPr>
        <p:spPr>
          <a:xfrm>
            <a:off x="5691475" y="2586350"/>
            <a:ext cx="3032100" cy="1110600"/>
          </a:xfrm>
          <a:prstGeom prst="rect">
            <a:avLst/>
          </a:prstGeom>
          <a:noFill/>
          <a:ln>
            <a:noFill/>
          </a:ln>
        </p:spPr>
        <p:txBody>
          <a:bodyPr anchorCtr="0" anchor="t" bIns="91425" lIns="91425" rIns="91425" tIns="91425">
            <a:noAutofit/>
          </a:bodyPr>
          <a:lstStyle/>
          <a:p>
            <a:pPr lvl="0">
              <a:spcBef>
                <a:spcPts val="0"/>
              </a:spcBef>
              <a:buNone/>
            </a:pPr>
            <a:r>
              <a:rPr lang="en" sz="3600"/>
              <a:t>Of/From Leon</a:t>
            </a:r>
          </a:p>
        </p:txBody>
      </p:sp>
      <p:pic>
        <p:nvPicPr>
          <p:cNvPr descr="j.jpg" id="73" name="Shape 73"/>
          <p:cNvPicPr preferRelativeResize="0"/>
          <p:nvPr/>
        </p:nvPicPr>
        <p:blipFill rotWithShape="1">
          <a:blip r:embed="rId4">
            <a:alphaModFix/>
          </a:blip>
          <a:srcRect b="0" l="0" r="0" t="0"/>
          <a:stretch/>
        </p:blipFill>
        <p:spPr>
          <a:xfrm>
            <a:off x="7416299" y="259050"/>
            <a:ext cx="1692875" cy="215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0" y="0"/>
            <a:ext cx="9144000" cy="5143500"/>
          </a:xfrm>
          <a:prstGeom prst="rect">
            <a:avLst/>
          </a:prstGeom>
          <a:noFill/>
          <a:ln>
            <a:noFill/>
          </a:ln>
        </p:spPr>
      </p:pic>
      <p:sp>
        <p:nvSpPr>
          <p:cNvPr id="79" name="Shape 79"/>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 name="Shape 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1474: Born</a:t>
            </a:r>
          </a:p>
          <a:p>
            <a:pPr indent="-228600" lvl="0" marL="457200" rtl="0">
              <a:spcBef>
                <a:spcPts val="0"/>
              </a:spcBef>
              <a:buClr>
                <a:srgbClr val="000000"/>
              </a:buClr>
            </a:pPr>
            <a:r>
              <a:rPr lang="en">
                <a:solidFill>
                  <a:srgbClr val="000000"/>
                </a:solidFill>
              </a:rPr>
              <a:t>Poor Servant</a:t>
            </a:r>
          </a:p>
          <a:p>
            <a:pPr indent="-228600" lvl="0" marL="457200" rtl="0">
              <a:spcBef>
                <a:spcPts val="0"/>
              </a:spcBef>
              <a:buClr>
                <a:srgbClr val="000000"/>
              </a:buClr>
            </a:pPr>
            <a:r>
              <a:rPr lang="en">
                <a:solidFill>
                  <a:srgbClr val="000000"/>
                </a:solidFill>
              </a:rPr>
              <a:t>1484: Squire</a:t>
            </a:r>
          </a:p>
          <a:p>
            <a:pPr indent="-228600" lvl="0" marL="457200" rtl="0">
              <a:spcBef>
                <a:spcPts val="0"/>
              </a:spcBef>
              <a:buClr>
                <a:srgbClr val="000000"/>
              </a:buClr>
            </a:pPr>
            <a:r>
              <a:rPr lang="en">
                <a:solidFill>
                  <a:srgbClr val="000000"/>
                </a:solidFill>
              </a:rPr>
              <a:t>1493: Spanish Soldier</a:t>
            </a:r>
          </a:p>
          <a:p>
            <a:pPr indent="-228600" lvl="0" marL="457200" rtl="0">
              <a:spcBef>
                <a:spcPts val="0"/>
              </a:spcBef>
              <a:buClr>
                <a:srgbClr val="000000"/>
              </a:buClr>
            </a:pPr>
            <a:r>
              <a:rPr lang="en">
                <a:solidFill>
                  <a:srgbClr val="000000"/>
                </a:solidFill>
              </a:rPr>
              <a:t>1493: Met Christopher Columbus</a:t>
            </a:r>
          </a:p>
          <a:p>
            <a:pPr indent="-228600" lvl="1" marL="914400" rtl="0">
              <a:spcBef>
                <a:spcPts val="0"/>
              </a:spcBef>
              <a:buClr>
                <a:srgbClr val="000000"/>
              </a:buClr>
            </a:pPr>
            <a:r>
              <a:rPr lang="en">
                <a:solidFill>
                  <a:srgbClr val="000000"/>
                </a:solidFill>
              </a:rPr>
              <a:t>Port of Cadiz</a:t>
            </a:r>
          </a:p>
          <a:p>
            <a:pPr indent="-228600" lvl="0" marL="457200">
              <a:spcBef>
                <a:spcPts val="0"/>
              </a:spcBef>
              <a:buClr>
                <a:srgbClr val="000000"/>
              </a:buClr>
            </a:pPr>
            <a:r>
              <a:rPr lang="en">
                <a:solidFill>
                  <a:srgbClr val="000000"/>
                </a:solidFill>
              </a:rPr>
              <a:t>1493: First Trip to the New World</a:t>
            </a:r>
          </a:p>
        </p:txBody>
      </p:sp>
      <p:sp>
        <p:nvSpPr>
          <p:cNvPr id="81" name="Shape 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Early Life</a:t>
            </a:r>
          </a:p>
        </p:txBody>
      </p:sp>
      <p:pic>
        <p:nvPicPr>
          <p:cNvPr descr="j.jpg" id="82" name="Shape 82"/>
          <p:cNvPicPr preferRelativeResize="0"/>
          <p:nvPr/>
        </p:nvPicPr>
        <p:blipFill>
          <a:blip r:embed="rId4">
            <a:alphaModFix/>
          </a:blip>
          <a:stretch>
            <a:fillRect/>
          </a:stretch>
        </p:blipFill>
        <p:spPr>
          <a:xfrm>
            <a:off x="7050400" y="290274"/>
            <a:ext cx="1541574" cy="1959625"/>
          </a:xfrm>
          <a:prstGeom prst="rect">
            <a:avLst/>
          </a:prstGeom>
          <a:noFill/>
          <a:ln>
            <a:noFill/>
          </a:ln>
        </p:spPr>
      </p:pic>
      <p:pic>
        <p:nvPicPr>
          <p:cNvPr descr="jj.jpg" id="83" name="Shape 83"/>
          <p:cNvPicPr preferRelativeResize="0"/>
          <p:nvPr/>
        </p:nvPicPr>
        <p:blipFill>
          <a:blip r:embed="rId5">
            <a:alphaModFix/>
          </a:blip>
          <a:stretch>
            <a:fillRect/>
          </a:stretch>
        </p:blipFill>
        <p:spPr>
          <a:xfrm>
            <a:off x="4407495" y="1018225"/>
            <a:ext cx="2470149" cy="3107049"/>
          </a:xfrm>
          <a:prstGeom prst="rect">
            <a:avLst/>
          </a:prstGeom>
          <a:noFill/>
          <a:ln>
            <a:noFill/>
          </a:ln>
        </p:spPr>
      </p:pic>
      <p:pic>
        <p:nvPicPr>
          <p:cNvPr descr="cc.jpg" id="84" name="Shape 84"/>
          <p:cNvPicPr preferRelativeResize="0"/>
          <p:nvPr/>
        </p:nvPicPr>
        <p:blipFill>
          <a:blip r:embed="rId6">
            <a:alphaModFix/>
          </a:blip>
          <a:stretch>
            <a:fillRect/>
          </a:stretch>
        </p:blipFill>
        <p:spPr>
          <a:xfrm>
            <a:off x="7050400" y="2746672"/>
            <a:ext cx="1541575" cy="2104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0" y="0"/>
            <a:ext cx="9144000" cy="5143500"/>
          </a:xfrm>
          <a:prstGeom prst="rect">
            <a:avLst/>
          </a:prstGeom>
          <a:noFill/>
          <a:ln>
            <a:noFill/>
          </a:ln>
        </p:spPr>
      </p:pic>
      <p:sp>
        <p:nvSpPr>
          <p:cNvPr id="90" name="Shape 90"/>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 name="Shape 91"/>
          <p:cNvSpPr txBox="1"/>
          <p:nvPr>
            <p:ph idx="1" type="body"/>
          </p:nvPr>
        </p:nvSpPr>
        <p:spPr>
          <a:xfrm>
            <a:off x="311700" y="1152475"/>
            <a:ext cx="4141800" cy="34164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Not the First Mainland Explorer</a:t>
            </a: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Sponsored by King Ferdinand</a:t>
            </a:r>
          </a:p>
          <a:p>
            <a:pPr lvl="0" rtl="0">
              <a:lnSpc>
                <a:spcPct val="100000"/>
              </a:lnSpc>
              <a:spcBef>
                <a:spcPts val="0"/>
              </a:spcBef>
              <a:spcAft>
                <a:spcPts val="0"/>
              </a:spcAft>
              <a:buNone/>
            </a:pPr>
            <a:r>
              <a:t/>
            </a:r>
            <a:endParaRPr>
              <a:solidFill>
                <a:schemeClr val="dk1"/>
              </a:solidFill>
              <a:latin typeface="Times"/>
              <a:ea typeface="Times"/>
              <a:cs typeface="Times"/>
              <a:sym typeface="Times"/>
            </a:endParaRP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March 1513: Left Bahamas to Sail to Florida</a:t>
            </a: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April 1513: Arrived in Florida and named it La Florida</a:t>
            </a:r>
          </a:p>
          <a:p>
            <a:pPr lvl="0" rtl="0">
              <a:lnSpc>
                <a:spcPct val="100000"/>
              </a:lnSpc>
              <a:spcBef>
                <a:spcPts val="0"/>
              </a:spcBef>
              <a:spcAft>
                <a:spcPts val="0"/>
              </a:spcAft>
              <a:buNone/>
            </a:pPr>
            <a:r>
              <a:t/>
            </a:r>
            <a:endParaRPr>
              <a:solidFill>
                <a:schemeClr val="dk1"/>
              </a:solidFill>
              <a:latin typeface="Times"/>
              <a:ea typeface="Times"/>
              <a:cs typeface="Times"/>
              <a:sym typeface="Times"/>
            </a:endParaRP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1521: Second Trip to Florida</a:t>
            </a:r>
          </a:p>
          <a:p>
            <a:pPr indent="0" lvl="0" marL="0" rtl="0">
              <a:lnSpc>
                <a:spcPct val="100000"/>
              </a:lnSpc>
              <a:spcBef>
                <a:spcPts val="0"/>
              </a:spcBef>
              <a:spcAft>
                <a:spcPts val="0"/>
              </a:spcAft>
              <a:buNone/>
            </a:pPr>
            <a:r>
              <a:t/>
            </a:r>
            <a:endParaRPr sz="1200">
              <a:solidFill>
                <a:schemeClr val="dk1"/>
              </a:solidFill>
              <a:latin typeface="Times"/>
              <a:ea typeface="Times"/>
              <a:cs typeface="Times"/>
              <a:sym typeface="Times"/>
            </a:endParaRPr>
          </a:p>
          <a:p>
            <a:pPr indent="0" lvl="0" marL="0" marR="0" rtl="0" algn="l">
              <a:lnSpc>
                <a:spcPct val="100000"/>
              </a:lnSpc>
              <a:spcBef>
                <a:spcPts val="0"/>
              </a:spcBef>
              <a:spcAft>
                <a:spcPts val="0"/>
              </a:spcAft>
              <a:buNone/>
            </a:pPr>
            <a:r>
              <a:t/>
            </a:r>
            <a:endParaRPr/>
          </a:p>
        </p:txBody>
      </p:sp>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Coming to Florida</a:t>
            </a:r>
          </a:p>
        </p:txBody>
      </p:sp>
      <p:pic>
        <p:nvPicPr>
          <p:cNvPr id="93" name="Shape 93"/>
          <p:cNvPicPr preferRelativeResize="0"/>
          <p:nvPr/>
        </p:nvPicPr>
        <p:blipFill>
          <a:blip r:embed="rId4">
            <a:alphaModFix/>
          </a:blip>
          <a:stretch>
            <a:fillRect/>
          </a:stretch>
        </p:blipFill>
        <p:spPr>
          <a:xfrm>
            <a:off x="4499249" y="192949"/>
            <a:ext cx="2400550" cy="2180524"/>
          </a:xfrm>
          <a:prstGeom prst="rect">
            <a:avLst/>
          </a:prstGeom>
          <a:noFill/>
          <a:ln>
            <a:noFill/>
          </a:ln>
        </p:spPr>
      </p:pic>
      <p:pic>
        <p:nvPicPr>
          <p:cNvPr id="94" name="Shape 94"/>
          <p:cNvPicPr preferRelativeResize="0"/>
          <p:nvPr/>
        </p:nvPicPr>
        <p:blipFill>
          <a:blip r:embed="rId5">
            <a:alphaModFix/>
          </a:blip>
          <a:stretch>
            <a:fillRect/>
          </a:stretch>
        </p:blipFill>
        <p:spPr>
          <a:xfrm>
            <a:off x="7000424" y="1915379"/>
            <a:ext cx="2061350" cy="30690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Shape 100"/>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Fountain of Youth</a:t>
            </a:r>
          </a:p>
        </p:txBody>
      </p:sp>
      <p:pic>
        <p:nvPicPr>
          <p:cNvPr descr="fy.jpg" id="102" name="Shape 102"/>
          <p:cNvPicPr preferRelativeResize="0"/>
          <p:nvPr/>
        </p:nvPicPr>
        <p:blipFill>
          <a:blip r:embed="rId4">
            <a:alphaModFix/>
          </a:blip>
          <a:stretch>
            <a:fillRect/>
          </a:stretch>
        </p:blipFill>
        <p:spPr>
          <a:xfrm>
            <a:off x="3984300" y="753749"/>
            <a:ext cx="4848000" cy="3636000"/>
          </a:xfrm>
          <a:prstGeom prst="rect">
            <a:avLst/>
          </a:prstGeom>
          <a:noFill/>
          <a:ln>
            <a:noFill/>
          </a:ln>
        </p:spPr>
      </p:pic>
      <p:pic>
        <p:nvPicPr>
          <p:cNvPr descr="foy.jpg" id="103" name="Shape 103"/>
          <p:cNvPicPr preferRelativeResize="0"/>
          <p:nvPr/>
        </p:nvPicPr>
        <p:blipFill rotWithShape="1">
          <a:blip r:embed="rId5">
            <a:alphaModFix/>
          </a:blip>
          <a:srcRect b="0" l="5269" r="5260" t="0"/>
          <a:stretch/>
        </p:blipFill>
        <p:spPr>
          <a:xfrm>
            <a:off x="311700" y="1261546"/>
            <a:ext cx="3516650" cy="2620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9" name="Shape 109"/>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 name="Shape 110"/>
          <p:cNvSpPr txBox="1"/>
          <p:nvPr>
            <p:ph idx="1" type="body"/>
          </p:nvPr>
        </p:nvSpPr>
        <p:spPr>
          <a:xfrm>
            <a:off x="311700" y="1152475"/>
            <a:ext cx="5120400" cy="34164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He named Florida!</a:t>
            </a:r>
          </a:p>
          <a:p>
            <a:pPr lvl="0" rtl="0">
              <a:lnSpc>
                <a:spcPct val="100000"/>
              </a:lnSpc>
              <a:spcBef>
                <a:spcPts val="0"/>
              </a:spcBef>
              <a:spcAft>
                <a:spcPts val="0"/>
              </a:spcAft>
              <a:buNone/>
            </a:pPr>
            <a:r>
              <a:t/>
            </a:r>
            <a:endParaRPr>
              <a:solidFill>
                <a:schemeClr val="dk1"/>
              </a:solidFill>
              <a:latin typeface="Times"/>
              <a:ea typeface="Times"/>
              <a:cs typeface="Times"/>
              <a:sym typeface="Times"/>
            </a:endParaRP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First governor of Florida</a:t>
            </a:r>
          </a:p>
          <a:p>
            <a:pPr lvl="0" rtl="0">
              <a:lnSpc>
                <a:spcPct val="100000"/>
              </a:lnSpc>
              <a:spcBef>
                <a:spcPts val="0"/>
              </a:spcBef>
              <a:spcAft>
                <a:spcPts val="0"/>
              </a:spcAft>
              <a:buNone/>
            </a:pPr>
            <a:r>
              <a:t/>
            </a:r>
            <a:endParaRPr>
              <a:solidFill>
                <a:schemeClr val="dk1"/>
              </a:solidFill>
              <a:latin typeface="Times"/>
              <a:ea typeface="Times"/>
              <a:cs typeface="Times"/>
              <a:sym typeface="Times"/>
            </a:endParaRP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Helped to complete the map</a:t>
            </a:r>
          </a:p>
          <a:p>
            <a:pPr indent="-342900" lvl="1" marL="914400" rtl="0">
              <a:lnSpc>
                <a:spcPct val="100000"/>
              </a:lnSpc>
              <a:spcBef>
                <a:spcPts val="0"/>
              </a:spcBef>
              <a:spcAft>
                <a:spcPts val="0"/>
              </a:spcAft>
              <a:buClr>
                <a:schemeClr val="dk1"/>
              </a:buClr>
              <a:buSzPct val="100000"/>
              <a:buFont typeface="Times"/>
            </a:pPr>
            <a:r>
              <a:rPr lang="en" sz="1800">
                <a:solidFill>
                  <a:schemeClr val="dk1"/>
                </a:solidFill>
                <a:latin typeface="Times"/>
                <a:ea typeface="Times"/>
                <a:cs typeface="Times"/>
                <a:sym typeface="Times"/>
              </a:rPr>
              <a:t>(Europeans believed Florida was an island off the coast of Asia)</a:t>
            </a:r>
          </a:p>
          <a:p>
            <a:pPr lvl="0" rtl="0">
              <a:lnSpc>
                <a:spcPct val="100000"/>
              </a:lnSpc>
              <a:spcBef>
                <a:spcPts val="0"/>
              </a:spcBef>
              <a:spcAft>
                <a:spcPts val="0"/>
              </a:spcAft>
              <a:buNone/>
            </a:pPr>
            <a:r>
              <a:t/>
            </a:r>
            <a:endParaRPr>
              <a:solidFill>
                <a:schemeClr val="dk1"/>
              </a:solidFill>
              <a:latin typeface="Times"/>
              <a:ea typeface="Times"/>
              <a:cs typeface="Times"/>
              <a:sym typeface="Times"/>
            </a:endParaRPr>
          </a:p>
          <a:p>
            <a:pPr indent="-228600" lvl="0" marL="457200" rtl="0">
              <a:lnSpc>
                <a:spcPct val="100000"/>
              </a:lnSpc>
              <a:spcBef>
                <a:spcPts val="0"/>
              </a:spcBef>
              <a:spcAft>
                <a:spcPts val="0"/>
              </a:spcAft>
              <a:buClr>
                <a:schemeClr val="dk1"/>
              </a:buClr>
              <a:buFont typeface="Times"/>
            </a:pPr>
            <a:r>
              <a:rPr lang="en">
                <a:solidFill>
                  <a:schemeClr val="dk1"/>
                </a:solidFill>
                <a:latin typeface="Times"/>
                <a:ea typeface="Times"/>
                <a:cs typeface="Times"/>
                <a:sym typeface="Times"/>
              </a:rPr>
              <a:t>He did not settle Florida, but he helped to start others on the idea.</a:t>
            </a:r>
          </a:p>
          <a:p>
            <a:pPr lvl="0" rtl="0">
              <a:spcBef>
                <a:spcPts val="0"/>
              </a:spcBef>
              <a:buNone/>
            </a:pPr>
            <a:r>
              <a:t/>
            </a:r>
            <a:endParaRPr/>
          </a:p>
        </p:txBody>
      </p:sp>
      <p:sp>
        <p:nvSpPr>
          <p:cNvPr id="111" name="Shape 11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Why is Juan Important?</a:t>
            </a:r>
          </a:p>
        </p:txBody>
      </p:sp>
      <p:pic>
        <p:nvPicPr>
          <p:cNvPr id="112" name="Shape 112"/>
          <p:cNvPicPr preferRelativeResize="0"/>
          <p:nvPr/>
        </p:nvPicPr>
        <p:blipFill>
          <a:blip r:embed="rId4">
            <a:alphaModFix/>
          </a:blip>
          <a:stretch>
            <a:fillRect/>
          </a:stretch>
        </p:blipFill>
        <p:spPr>
          <a:xfrm>
            <a:off x="5505175" y="274325"/>
            <a:ext cx="3400199" cy="45948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6" name="Shape 11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2" name="Shape 122"/>
          <p:cNvSpPr/>
          <p:nvPr/>
        </p:nvSpPr>
        <p:spPr>
          <a:xfrm>
            <a:off x="137100" y="456300"/>
            <a:ext cx="8869800" cy="42309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3" name="Shape 123"/>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